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684212" y="685799"/>
            <a:ext cx="8001000" cy="297180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800"/>
              <a:buFont typeface="Georgia"/>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684212" y="3843867"/>
            <a:ext cx="6400800" cy="1947333"/>
          </a:xfrm>
          <a:prstGeom prst="rect">
            <a:avLst/>
          </a:prstGeom>
          <a:noFill/>
          <a:ln>
            <a:noFill/>
          </a:ln>
        </p:spPr>
        <p:txBody>
          <a:bodyPr spcFirstLastPara="1" wrap="square" lIns="91425" tIns="45700" rIns="91425" bIns="45700" anchor="t" anchorCtr="0">
            <a:normAutofit/>
          </a:bodyPr>
          <a:lstStyle>
            <a:lvl1pPr lvl="0" algn="l">
              <a:spcBef>
                <a:spcPts val="420"/>
              </a:spcBef>
              <a:spcAft>
                <a:spcPts val="0"/>
              </a:spcAft>
              <a:buSzPts val="1680"/>
              <a:buNone/>
              <a:defRPr sz="2100">
                <a:solidFill>
                  <a:srgbClr val="0F486F"/>
                </a:solidFill>
              </a:defRPr>
            </a:lvl1pPr>
            <a:lvl2pPr lvl="1" algn="ctr">
              <a:spcBef>
                <a:spcPts val="600"/>
              </a:spcBef>
              <a:spcAft>
                <a:spcPts val="0"/>
              </a:spcAft>
              <a:buSzPts val="1440"/>
              <a:buNone/>
              <a:defRPr>
                <a:solidFill>
                  <a:schemeClr val="lt1"/>
                </a:solidFill>
              </a:defRPr>
            </a:lvl2pPr>
            <a:lvl3pPr lvl="2" algn="ctr">
              <a:spcBef>
                <a:spcPts val="600"/>
              </a:spcBef>
              <a:spcAft>
                <a:spcPts val="0"/>
              </a:spcAft>
              <a:buSzPts val="128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a:endParaRPr/>
          </a:p>
        </p:txBody>
      </p:sp>
      <p:sp>
        <p:nvSpPr>
          <p:cNvPr id="20" name="Google Shape;20;p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3" name="Google Shape;23;p2"/>
          <p:cNvCxnSpPr/>
          <p:nvPr/>
        </p:nvCxnSpPr>
        <p:spPr>
          <a:xfrm flipH="1">
            <a:off x="8228012" y="8467"/>
            <a:ext cx="3810000" cy="3810000"/>
          </a:xfrm>
          <a:prstGeom prst="straightConnector1">
            <a:avLst/>
          </a:prstGeom>
          <a:noFill/>
          <a:ln w="12700" cap="flat" cmpd="sng">
            <a:solidFill>
              <a:schemeClr val="lt1"/>
            </a:solidFill>
            <a:prstDash val="solid"/>
            <a:round/>
            <a:headEnd type="none" w="sm" len="sm"/>
            <a:tailEnd type="none" w="sm" len="sm"/>
          </a:ln>
        </p:spPr>
      </p:cxnSp>
      <p:cxnSp>
        <p:nvCxnSpPr>
          <p:cNvPr id="24" name="Google Shape;24;p2"/>
          <p:cNvCxnSpPr/>
          <p:nvPr/>
        </p:nvCxnSpPr>
        <p:spPr>
          <a:xfrm flipH="1">
            <a:off x="6108170" y="91545"/>
            <a:ext cx="6080655" cy="6080655"/>
          </a:xfrm>
          <a:prstGeom prst="straightConnector1">
            <a:avLst/>
          </a:prstGeom>
          <a:noFill/>
          <a:ln w="12700" cap="flat" cmpd="sng">
            <a:solidFill>
              <a:schemeClr val="lt1"/>
            </a:solidFill>
            <a:prstDash val="solid"/>
            <a:round/>
            <a:headEnd type="none" w="sm" len="sm"/>
            <a:tailEnd type="none" w="sm" len="sm"/>
          </a:ln>
        </p:spPr>
      </p:cxnSp>
      <p:cxnSp>
        <p:nvCxnSpPr>
          <p:cNvPr id="25" name="Google Shape;25;p2"/>
          <p:cNvCxnSpPr/>
          <p:nvPr/>
        </p:nvCxnSpPr>
        <p:spPr>
          <a:xfrm flipH="1">
            <a:off x="7235825" y="228600"/>
            <a:ext cx="4953000" cy="4953000"/>
          </a:xfrm>
          <a:prstGeom prst="straightConnector1">
            <a:avLst/>
          </a:prstGeom>
          <a:noFill/>
          <a:ln w="12700" cap="flat" cmpd="sng">
            <a:solidFill>
              <a:schemeClr val="lt1"/>
            </a:solidFill>
            <a:prstDash val="solid"/>
            <a:round/>
            <a:headEnd type="none" w="sm" len="sm"/>
            <a:tailEnd type="none" w="sm" len="sm"/>
          </a:ln>
        </p:spPr>
      </p:cxnSp>
      <p:cxnSp>
        <p:nvCxnSpPr>
          <p:cNvPr id="26" name="Google Shape;26;p2"/>
          <p:cNvCxnSpPr/>
          <p:nvPr/>
        </p:nvCxnSpPr>
        <p:spPr>
          <a:xfrm flipH="1">
            <a:off x="7335837" y="32278"/>
            <a:ext cx="4852989" cy="4852989"/>
          </a:xfrm>
          <a:prstGeom prst="straightConnector1">
            <a:avLst/>
          </a:prstGeom>
          <a:noFill/>
          <a:ln w="31750" cap="flat" cmpd="sng">
            <a:solidFill>
              <a:schemeClr val="lt1"/>
            </a:solidFill>
            <a:prstDash val="solid"/>
            <a:round/>
            <a:headEnd type="none" w="sm" len="sm"/>
            <a:tailEnd type="none" w="sm" len="sm"/>
          </a:ln>
        </p:spPr>
      </p:cxnSp>
      <p:cxnSp>
        <p:nvCxnSpPr>
          <p:cNvPr id="27" name="Google Shape;27;p2"/>
          <p:cNvCxnSpPr/>
          <p:nvPr/>
        </p:nvCxnSpPr>
        <p:spPr>
          <a:xfrm flipH="1">
            <a:off x="7845426" y="609601"/>
            <a:ext cx="4343399" cy="4343399"/>
          </a:xfrm>
          <a:prstGeom prst="straightConnector1">
            <a:avLst/>
          </a:prstGeom>
          <a:noFill/>
          <a:ln w="31750" cap="flat" cmpd="sng">
            <a:solidFill>
              <a:schemeClr val="l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4722812" y="1447800"/>
            <a:ext cx="6019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Georgia"/>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a:spLocks noGrp="1"/>
          </p:cNvSpPr>
          <p:nvPr>
            <p:ph type="pic" idx="2"/>
          </p:nvPr>
        </p:nvSpPr>
        <p:spPr>
          <a:xfrm>
            <a:off x="989012" y="914400"/>
            <a:ext cx="3280974" cy="45720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sp>
      <p:sp>
        <p:nvSpPr>
          <p:cNvPr id="81" name="Google Shape;81;p11"/>
          <p:cNvSpPr txBox="1">
            <a:spLocks noGrp="1"/>
          </p:cNvSpPr>
          <p:nvPr>
            <p:ph type="body" idx="1"/>
          </p:nvPr>
        </p:nvSpPr>
        <p:spPr>
          <a:xfrm>
            <a:off x="4722812" y="2777066"/>
            <a:ext cx="6021388" cy="2048933"/>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82" name="Google Shape;82;p1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a:spLocks noGrp="1"/>
          </p:cNvSpPr>
          <p:nvPr>
            <p:ph type="pic" idx="2"/>
          </p:nvPr>
        </p:nvSpPr>
        <p:spPr>
          <a:xfrm>
            <a:off x="685800" y="533400"/>
            <a:ext cx="10818812" cy="31242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sp>
      <p:sp>
        <p:nvSpPr>
          <p:cNvPr id="88" name="Google Shape;88;p12"/>
          <p:cNvSpPr txBox="1">
            <a:spLocks noGrp="1"/>
          </p:cNvSpPr>
          <p:nvPr>
            <p:ph type="body" idx="1"/>
          </p:nvPr>
        </p:nvSpPr>
        <p:spPr>
          <a:xfrm>
            <a:off x="914402" y="3843867"/>
            <a:ext cx="8304210" cy="45720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80"/>
              <a:buFont typeface="Georgia"/>
              <a:buNone/>
              <a:defRPr sz="1600"/>
            </a:lvl1pPr>
            <a:lvl2pPr marL="914400" lvl="1" indent="-228600" algn="l">
              <a:spcBef>
                <a:spcPts val="600"/>
              </a:spcBef>
              <a:spcAft>
                <a:spcPts val="0"/>
              </a:spcAft>
              <a:buSzPts val="1440"/>
              <a:buFont typeface="Georgia"/>
              <a:buNone/>
              <a:defRPr/>
            </a:lvl2pPr>
            <a:lvl3pPr marL="1371600" lvl="2" indent="-228600" algn="l">
              <a:spcBef>
                <a:spcPts val="600"/>
              </a:spcBef>
              <a:spcAft>
                <a:spcPts val="0"/>
              </a:spcAft>
              <a:buSzPts val="1280"/>
              <a:buFont typeface="Georgia"/>
              <a:buNone/>
              <a:defRPr/>
            </a:lvl3pPr>
            <a:lvl4pPr marL="1828800" lvl="3" indent="-228600" algn="l">
              <a:spcBef>
                <a:spcPts val="600"/>
              </a:spcBef>
              <a:spcAft>
                <a:spcPts val="0"/>
              </a:spcAft>
              <a:buSzPts val="1120"/>
              <a:buFont typeface="Georgia"/>
              <a:buNone/>
              <a:defRPr/>
            </a:lvl4pPr>
            <a:lvl5pPr marL="2286000" lvl="4" indent="-228600" algn="l">
              <a:spcBef>
                <a:spcPts val="600"/>
              </a:spcBef>
              <a:spcAft>
                <a:spcPts val="0"/>
              </a:spcAft>
              <a:buSzPts val="1120"/>
              <a:buFont typeface="Georgia"/>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89" name="Google Shape;89;p1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Georgia"/>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3"/>
          <p:cNvSpPr txBox="1">
            <a:spLocks noGrp="1"/>
          </p:cNvSpPr>
          <p:nvPr>
            <p:ph type="body" idx="1"/>
          </p:nvPr>
        </p:nvSpPr>
        <p:spPr>
          <a:xfrm>
            <a:off x="684212" y="4114800"/>
            <a:ext cx="8535988" cy="187960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95" name="Google Shape;95;p1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1141411" y="685800"/>
            <a:ext cx="9144001"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Georgia"/>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4"/>
          <p:cNvSpPr txBox="1">
            <a:spLocks noGrp="1"/>
          </p:cNvSpPr>
          <p:nvPr>
            <p:ph type="body" idx="1"/>
          </p:nvPr>
        </p:nvSpPr>
        <p:spPr>
          <a:xfrm>
            <a:off x="1446212" y="3429000"/>
            <a:ext cx="8534400"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Font typeface="Georgia"/>
              <a:buNone/>
              <a:defRPr/>
            </a:lvl1pPr>
            <a:lvl2pPr marL="914400" lvl="1" indent="-228600" algn="l">
              <a:spcBef>
                <a:spcPts val="600"/>
              </a:spcBef>
              <a:spcAft>
                <a:spcPts val="0"/>
              </a:spcAft>
              <a:buSzPts val="1440"/>
              <a:buFont typeface="Georgia"/>
              <a:buNone/>
              <a:defRPr/>
            </a:lvl2pPr>
            <a:lvl3pPr marL="1371600" lvl="2" indent="-228600" algn="l">
              <a:spcBef>
                <a:spcPts val="600"/>
              </a:spcBef>
              <a:spcAft>
                <a:spcPts val="0"/>
              </a:spcAft>
              <a:buSzPts val="1280"/>
              <a:buFont typeface="Georgia"/>
              <a:buNone/>
              <a:defRPr/>
            </a:lvl3pPr>
            <a:lvl4pPr marL="1828800" lvl="3" indent="-228600" algn="l">
              <a:spcBef>
                <a:spcPts val="600"/>
              </a:spcBef>
              <a:spcAft>
                <a:spcPts val="0"/>
              </a:spcAft>
              <a:buSzPts val="1120"/>
              <a:buFont typeface="Georgia"/>
              <a:buNone/>
              <a:defRPr/>
            </a:lvl4pPr>
            <a:lvl5pPr marL="2286000" lvl="4" indent="-228600" algn="l">
              <a:spcBef>
                <a:spcPts val="600"/>
              </a:spcBef>
              <a:spcAft>
                <a:spcPts val="0"/>
              </a:spcAft>
              <a:buSzPts val="1120"/>
              <a:buFont typeface="Georgia"/>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01" name="Google Shape;101;p14"/>
          <p:cNvSpPr txBox="1">
            <a:spLocks noGrp="1"/>
          </p:cNvSpPr>
          <p:nvPr>
            <p:ph type="body" idx="2"/>
          </p:nvPr>
        </p:nvSpPr>
        <p:spPr>
          <a:xfrm>
            <a:off x="684213" y="4301067"/>
            <a:ext cx="8534400" cy="1684865"/>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02" name="Google Shape;102;p1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4"/>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14"/>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lt1"/>
                </a:solidFill>
                <a:latin typeface="Georgia"/>
                <a:ea typeface="Georgia"/>
                <a:cs typeface="Georgia"/>
                <a:sym typeface="Georgia"/>
              </a:rPr>
              <a:t>“</a:t>
            </a:r>
            <a:endParaRPr/>
          </a:p>
        </p:txBody>
      </p:sp>
      <p:sp>
        <p:nvSpPr>
          <p:cNvPr id="106" name="Google Shape;106;p14"/>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a:solidFill>
                  <a:schemeClr val="lt1"/>
                </a:solidFill>
                <a:latin typeface="Georgia"/>
                <a:ea typeface="Georgia"/>
                <a:cs typeface="Georgia"/>
                <a:sym typeface="Georgia"/>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1141413" y="685800"/>
            <a:ext cx="91440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Georgia"/>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5"/>
          <p:cNvSpPr txBox="1">
            <a:spLocks noGrp="1"/>
          </p:cNvSpPr>
          <p:nvPr>
            <p:ph type="body" idx="1"/>
          </p:nvPr>
        </p:nvSpPr>
        <p:spPr>
          <a:xfrm>
            <a:off x="684212" y="3928534"/>
            <a:ext cx="8534401" cy="1049866"/>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1920"/>
              <a:buNone/>
              <a:defRPr sz="2400" b="0" cap="none">
                <a:solidFill>
                  <a:schemeClr val="lt1"/>
                </a:solidFill>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10" name="Google Shape;110;p15"/>
          <p:cNvSpPr txBox="1">
            <a:spLocks noGrp="1"/>
          </p:cNvSpPr>
          <p:nvPr>
            <p:ph type="body" idx="2"/>
          </p:nvPr>
        </p:nvSpPr>
        <p:spPr>
          <a:xfrm>
            <a:off x="684211" y="4978400"/>
            <a:ext cx="8534401" cy="10160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11" name="Google Shape;111;p1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5"/>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15"/>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lt1"/>
                </a:solidFill>
                <a:latin typeface="Georgia"/>
                <a:ea typeface="Georgia"/>
                <a:cs typeface="Georgia"/>
                <a:sym typeface="Georgia"/>
              </a:rPr>
              <a:t>“</a:t>
            </a:r>
            <a:endParaRPr/>
          </a:p>
        </p:txBody>
      </p:sp>
      <p:sp>
        <p:nvSpPr>
          <p:cNvPr id="115" name="Google Shape;115;p15"/>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a:solidFill>
                  <a:schemeClr val="lt1"/>
                </a:solidFill>
                <a:latin typeface="Georgia"/>
                <a:ea typeface="Georgia"/>
                <a:cs typeface="Georgia"/>
                <a:sym typeface="Georgia"/>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Georgia"/>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6"/>
          <p:cNvSpPr txBox="1">
            <a:spLocks noGrp="1"/>
          </p:cNvSpPr>
          <p:nvPr>
            <p:ph type="body" idx="1"/>
          </p:nvPr>
        </p:nvSpPr>
        <p:spPr>
          <a:xfrm>
            <a:off x="684212" y="3928534"/>
            <a:ext cx="8534400"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1920"/>
              <a:buNone/>
              <a:defRPr sz="2400" b="0" cap="none">
                <a:solidFill>
                  <a:schemeClr val="lt1"/>
                </a:solidFill>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19" name="Google Shape;119;p16"/>
          <p:cNvSpPr txBox="1">
            <a:spLocks noGrp="1"/>
          </p:cNvSpPr>
          <p:nvPr>
            <p:ph type="body" idx="2"/>
          </p:nvPr>
        </p:nvSpPr>
        <p:spPr>
          <a:xfrm>
            <a:off x="684211" y="4766732"/>
            <a:ext cx="8534401" cy="12276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20" name="Google Shape;120;p1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6"/>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Georgi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7"/>
          <p:cNvSpPr txBox="1">
            <a:spLocks noGrp="1"/>
          </p:cNvSpPr>
          <p:nvPr>
            <p:ph type="body" idx="1"/>
          </p:nvPr>
        </p:nvSpPr>
        <p:spPr>
          <a:xfrm rot="5400000">
            <a:off x="3143778" y="-1773766"/>
            <a:ext cx="3615267" cy="853440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26" name="Google Shape;126;p1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9"/>
        <p:cNvGrpSpPr/>
        <p:nvPr/>
      </p:nvGrpSpPr>
      <p:grpSpPr>
        <a:xfrm>
          <a:off x="0" y="0"/>
          <a:ext cx="0" cy="0"/>
          <a:chOff x="0" y="0"/>
          <a:chExt cx="0" cy="0"/>
        </a:xfrm>
      </p:grpSpPr>
      <p:sp>
        <p:nvSpPr>
          <p:cNvPr id="130" name="Google Shape;130;p18"/>
          <p:cNvSpPr txBox="1">
            <a:spLocks noGrp="1"/>
          </p:cNvSpPr>
          <p:nvPr>
            <p:ph type="title"/>
          </p:nvPr>
        </p:nvSpPr>
        <p:spPr>
          <a:xfrm rot="5400000">
            <a:off x="7427912" y="1943100"/>
            <a:ext cx="4572000"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8"/>
          <p:cNvSpPr txBox="1">
            <a:spLocks noGrp="1"/>
          </p:cNvSpPr>
          <p:nvPr>
            <p:ph type="body" idx="1"/>
          </p:nvPr>
        </p:nvSpPr>
        <p:spPr>
          <a:xfrm rot="5400000">
            <a:off x="1943100" y="-571500"/>
            <a:ext cx="5308600" cy="782320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32" name="Google Shape;132;p1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8"/>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31" name="Google Shape;31;p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684211" y="685800"/>
            <a:ext cx="4937655" cy="3615267"/>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41" name="Google Shape;41;p5"/>
          <p:cNvSpPr txBox="1">
            <a:spLocks noGrp="1"/>
          </p:cNvSpPr>
          <p:nvPr>
            <p:ph type="body" idx="2"/>
          </p:nvPr>
        </p:nvSpPr>
        <p:spPr>
          <a:xfrm>
            <a:off x="5808133" y="685801"/>
            <a:ext cx="4934479" cy="3615266"/>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42" name="Google Shape;42;p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684211" y="2006600"/>
            <a:ext cx="8534401" cy="228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600"/>
              <a:buFont typeface="Georgia"/>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body" idx="1"/>
          </p:nvPr>
        </p:nvSpPr>
        <p:spPr>
          <a:xfrm>
            <a:off x="684213" y="4495800"/>
            <a:ext cx="8534400" cy="14986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48" name="Google Shape;48;p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684212" y="3429000"/>
            <a:ext cx="8534400" cy="169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200"/>
              <a:buFont typeface="Georgia"/>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body" idx="1"/>
          </p:nvPr>
        </p:nvSpPr>
        <p:spPr>
          <a:xfrm>
            <a:off x="684211" y="5132981"/>
            <a:ext cx="8535990"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59" name="Google Shape;59;p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7085012" y="685800"/>
            <a:ext cx="36576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Georgia"/>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684212" y="685800"/>
            <a:ext cx="5943601" cy="5308600"/>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65" name="Google Shape;65;p9"/>
          <p:cNvSpPr txBox="1">
            <a:spLocks noGrp="1"/>
          </p:cNvSpPr>
          <p:nvPr>
            <p:ph type="body" idx="2"/>
          </p:nvPr>
        </p:nvSpPr>
        <p:spPr>
          <a:xfrm>
            <a:off x="7085012" y="2209799"/>
            <a:ext cx="3657600" cy="2091267"/>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80"/>
              <a:buNone/>
              <a:defRPr sz="16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66" name="Google Shape;66;p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Georgi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body" idx="1"/>
          </p:nvPr>
        </p:nvSpPr>
        <p:spPr>
          <a:xfrm>
            <a:off x="972080" y="685800"/>
            <a:ext cx="4649787"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240"/>
              <a:buNone/>
              <a:defRPr sz="2800" b="0">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72" name="Google Shape;72;p10"/>
          <p:cNvSpPr txBox="1">
            <a:spLocks noGrp="1"/>
          </p:cNvSpPr>
          <p:nvPr>
            <p:ph type="body" idx="2"/>
          </p:nvPr>
        </p:nvSpPr>
        <p:spPr>
          <a:xfrm>
            <a:off x="684211" y="1270529"/>
            <a:ext cx="4937655" cy="3030538"/>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73" name="Google Shape;73;p10"/>
          <p:cNvSpPr txBox="1">
            <a:spLocks noGrp="1"/>
          </p:cNvSpPr>
          <p:nvPr>
            <p:ph type="body" idx="3"/>
          </p:nvPr>
        </p:nvSpPr>
        <p:spPr>
          <a:xfrm>
            <a:off x="6079066" y="685800"/>
            <a:ext cx="4665134"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240"/>
              <a:buNone/>
              <a:defRPr sz="2800" b="0">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74" name="Google Shape;74;p10"/>
          <p:cNvSpPr txBox="1">
            <a:spLocks noGrp="1"/>
          </p:cNvSpPr>
          <p:nvPr>
            <p:ph type="body" idx="4"/>
          </p:nvPr>
        </p:nvSpPr>
        <p:spPr>
          <a:xfrm>
            <a:off x="5806545" y="1262062"/>
            <a:ext cx="4929188" cy="3030538"/>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75" name="Google Shape;75;p1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9206969" y="2963333"/>
            <a:ext cx="2981858" cy="3208867"/>
            <a:chOff x="9206969" y="2963333"/>
            <a:chExt cx="2981858" cy="3208867"/>
          </a:xfrm>
        </p:grpSpPr>
        <p:cxnSp>
          <p:nvCxnSpPr>
            <p:cNvPr id="7" name="Google Shape;7;p1"/>
            <p:cNvCxnSpPr/>
            <p:nvPr/>
          </p:nvCxnSpPr>
          <p:spPr>
            <a:xfrm flipH="1">
              <a:off x="11276012" y="2963333"/>
              <a:ext cx="912814" cy="912812"/>
            </a:xfrm>
            <a:prstGeom prst="straightConnector1">
              <a:avLst/>
            </a:prstGeom>
            <a:noFill/>
            <a:ln w="9525" cap="flat" cmpd="sng">
              <a:solidFill>
                <a:schemeClr val="lt1"/>
              </a:solidFill>
              <a:prstDash val="solid"/>
              <a:round/>
              <a:headEnd type="none" w="sm" len="sm"/>
              <a:tailEnd type="none" w="sm" len="sm"/>
            </a:ln>
          </p:spPr>
        </p:cxnSp>
        <p:cxnSp>
          <p:nvCxnSpPr>
            <p:cNvPr id="8" name="Google Shape;8;p1"/>
            <p:cNvCxnSpPr/>
            <p:nvPr/>
          </p:nvCxnSpPr>
          <p:spPr>
            <a:xfrm flipH="1">
              <a:off x="9206969" y="3190344"/>
              <a:ext cx="2981857" cy="2981856"/>
            </a:xfrm>
            <a:prstGeom prst="straightConnector1">
              <a:avLst/>
            </a:prstGeom>
            <a:noFill/>
            <a:ln w="9525" cap="flat" cmpd="sng">
              <a:solidFill>
                <a:schemeClr val="lt1"/>
              </a:solidFill>
              <a:prstDash val="solid"/>
              <a:round/>
              <a:headEnd type="none" w="sm" len="sm"/>
              <a:tailEnd type="none" w="sm" len="sm"/>
            </a:ln>
          </p:spPr>
        </p:cxnSp>
        <p:cxnSp>
          <p:nvCxnSpPr>
            <p:cNvPr id="9" name="Google Shape;9;p1"/>
            <p:cNvCxnSpPr/>
            <p:nvPr/>
          </p:nvCxnSpPr>
          <p:spPr>
            <a:xfrm flipH="1">
              <a:off x="10292292" y="3285067"/>
              <a:ext cx="1896534" cy="1896533"/>
            </a:xfrm>
            <a:prstGeom prst="straightConnector1">
              <a:avLst/>
            </a:prstGeom>
            <a:noFill/>
            <a:ln w="9525" cap="flat" cmpd="sng">
              <a:solidFill>
                <a:schemeClr val="lt1"/>
              </a:solidFill>
              <a:prstDash val="solid"/>
              <a:round/>
              <a:headEnd type="none" w="sm" len="sm"/>
              <a:tailEnd type="none" w="sm" len="sm"/>
            </a:ln>
          </p:spPr>
        </p:cxnSp>
        <p:cxnSp>
          <p:nvCxnSpPr>
            <p:cNvPr id="10" name="Google Shape;10;p1"/>
            <p:cNvCxnSpPr/>
            <p:nvPr/>
          </p:nvCxnSpPr>
          <p:spPr>
            <a:xfrm flipH="1">
              <a:off x="10443103" y="3131080"/>
              <a:ext cx="1745722" cy="1745720"/>
            </a:xfrm>
            <a:prstGeom prst="straightConnector1">
              <a:avLst/>
            </a:prstGeom>
            <a:noFill/>
            <a:ln w="28575" cap="flat" cmpd="sng">
              <a:solidFill>
                <a:schemeClr val="lt1"/>
              </a:solidFill>
              <a:prstDash val="solid"/>
              <a:round/>
              <a:headEnd type="none" w="sm" len="sm"/>
              <a:tailEnd type="none" w="sm" len="sm"/>
            </a:ln>
          </p:spPr>
        </p:cxnSp>
        <p:cxnSp>
          <p:nvCxnSpPr>
            <p:cNvPr id="11" name="Google Shape;11;p1"/>
            <p:cNvCxnSpPr/>
            <p:nvPr/>
          </p:nvCxnSpPr>
          <p:spPr>
            <a:xfrm flipH="1">
              <a:off x="10918826" y="3683001"/>
              <a:ext cx="1270001" cy="1269999"/>
            </a:xfrm>
            <a:prstGeom prst="straightConnector1">
              <a:avLst/>
            </a:prstGeom>
            <a:noFill/>
            <a:ln w="28575" cap="flat" cmpd="sng">
              <a:solidFill>
                <a:schemeClr val="lt1"/>
              </a:solidFill>
              <a:prstDash val="solid"/>
              <a:round/>
              <a:headEnd type="none" w="sm" len="sm"/>
              <a:tailEnd type="none" w="sm" len="sm"/>
            </a:ln>
          </p:spPr>
        </p:cxnSp>
      </p:grpSp>
      <p:sp>
        <p:nvSpPr>
          <p:cNvPr id="12" name="Google Shape;12;p1"/>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 name="Google Shape;13;p1"/>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norm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rgbClr val="0F486F"/>
                </a:solidFill>
                <a:latin typeface="Georgia"/>
                <a:ea typeface="Georgia"/>
                <a:cs typeface="Georgia"/>
                <a:sym typeface="Georgia"/>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rgbClr val="0F486F"/>
                </a:solidFill>
                <a:latin typeface="Georgia"/>
                <a:ea typeface="Georgia"/>
                <a:cs typeface="Georgia"/>
                <a:sym typeface="Georgia"/>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rgbClr val="0F486F"/>
                </a:solidFill>
                <a:latin typeface="Georgia"/>
                <a:ea typeface="Georgia"/>
                <a:cs typeface="Georgia"/>
                <a:sym typeface="Georgia"/>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rgbClr val="0F486F"/>
                </a:solidFill>
                <a:latin typeface="Georgia"/>
                <a:ea typeface="Georgia"/>
                <a:cs typeface="Georgia"/>
                <a:sym typeface="Georgia"/>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Georgia"/>
                <a:ea typeface="Georgia"/>
                <a:cs typeface="Georgia"/>
                <a:sym typeface="Georgia"/>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Georgia"/>
                <a:ea typeface="Georgia"/>
                <a:cs typeface="Georgia"/>
                <a:sym typeface="Georgia"/>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Georgia"/>
                <a:ea typeface="Georgia"/>
                <a:cs typeface="Georgia"/>
                <a:sym typeface="Georgia"/>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Georgia"/>
                <a:ea typeface="Georgia"/>
                <a:cs typeface="Georgia"/>
                <a:sym typeface="Georgia"/>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rgbClr val="0F486F"/>
                </a:solidFill>
                <a:latin typeface="Georgia"/>
                <a:ea typeface="Georgia"/>
                <a:cs typeface="Georgia"/>
                <a:sym typeface="Georgia"/>
              </a:defRPr>
            </a:lvl9pPr>
          </a:lstStyle>
          <a:p>
            <a:endParaRPr/>
          </a:p>
        </p:txBody>
      </p:sp>
      <p:sp>
        <p:nvSpPr>
          <p:cNvPr id="14" name="Google Shape;14;p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0" i="0" u="none" strike="noStrike" cap="none">
                <a:solidFill>
                  <a:srgbClr val="09304A"/>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9pPr>
          </a:lstStyle>
          <a:p>
            <a:endParaRPr/>
          </a:p>
        </p:txBody>
      </p:sp>
      <p:sp>
        <p:nvSpPr>
          <p:cNvPr id="15" name="Google Shape;15;p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rgbClr val="09304A"/>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9pPr>
          </a:lstStyle>
          <a:p>
            <a:endParaRPr/>
          </a:p>
        </p:txBody>
      </p:sp>
      <p:sp>
        <p:nvSpPr>
          <p:cNvPr id="16" name="Google Shape;16;p1"/>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3200" b="0" i="0" u="none" strike="noStrike" cap="none">
                <a:solidFill>
                  <a:srgbClr val="09304A"/>
                </a:solidFill>
                <a:latin typeface="Georgia"/>
                <a:ea typeface="Georgia"/>
                <a:cs typeface="Georgia"/>
                <a:sym typeface="Georgia"/>
              </a:defRPr>
            </a:lvl1pPr>
            <a:lvl2pPr marL="0" marR="0" lvl="1" indent="0" algn="r" rtl="0">
              <a:spcBef>
                <a:spcPts val="0"/>
              </a:spcBef>
              <a:buNone/>
              <a:defRPr sz="3200" b="0" i="0" u="none" strike="noStrike" cap="none">
                <a:solidFill>
                  <a:srgbClr val="09304A"/>
                </a:solidFill>
                <a:latin typeface="Georgia"/>
                <a:ea typeface="Georgia"/>
                <a:cs typeface="Georgia"/>
                <a:sym typeface="Georgia"/>
              </a:defRPr>
            </a:lvl2pPr>
            <a:lvl3pPr marL="0" marR="0" lvl="2" indent="0" algn="r" rtl="0">
              <a:spcBef>
                <a:spcPts val="0"/>
              </a:spcBef>
              <a:buNone/>
              <a:defRPr sz="3200" b="0" i="0" u="none" strike="noStrike" cap="none">
                <a:solidFill>
                  <a:srgbClr val="09304A"/>
                </a:solidFill>
                <a:latin typeface="Georgia"/>
                <a:ea typeface="Georgia"/>
                <a:cs typeface="Georgia"/>
                <a:sym typeface="Georgia"/>
              </a:defRPr>
            </a:lvl3pPr>
            <a:lvl4pPr marL="0" marR="0" lvl="3" indent="0" algn="r" rtl="0">
              <a:spcBef>
                <a:spcPts val="0"/>
              </a:spcBef>
              <a:buNone/>
              <a:defRPr sz="3200" b="0" i="0" u="none" strike="noStrike" cap="none">
                <a:solidFill>
                  <a:srgbClr val="09304A"/>
                </a:solidFill>
                <a:latin typeface="Georgia"/>
                <a:ea typeface="Georgia"/>
                <a:cs typeface="Georgia"/>
                <a:sym typeface="Georgia"/>
              </a:defRPr>
            </a:lvl4pPr>
            <a:lvl5pPr marL="0" marR="0" lvl="4" indent="0" algn="r" rtl="0">
              <a:spcBef>
                <a:spcPts val="0"/>
              </a:spcBef>
              <a:buNone/>
              <a:defRPr sz="3200" b="0" i="0" u="none" strike="noStrike" cap="none">
                <a:solidFill>
                  <a:srgbClr val="09304A"/>
                </a:solidFill>
                <a:latin typeface="Georgia"/>
                <a:ea typeface="Georgia"/>
                <a:cs typeface="Georgia"/>
                <a:sym typeface="Georgia"/>
              </a:defRPr>
            </a:lvl5pPr>
            <a:lvl6pPr marL="0" marR="0" lvl="5" indent="0" algn="r" rtl="0">
              <a:spcBef>
                <a:spcPts val="0"/>
              </a:spcBef>
              <a:buNone/>
              <a:defRPr sz="3200" b="0" i="0" u="none" strike="noStrike" cap="none">
                <a:solidFill>
                  <a:srgbClr val="09304A"/>
                </a:solidFill>
                <a:latin typeface="Georgia"/>
                <a:ea typeface="Georgia"/>
                <a:cs typeface="Georgia"/>
                <a:sym typeface="Georgia"/>
              </a:defRPr>
            </a:lvl6pPr>
            <a:lvl7pPr marL="0" marR="0" lvl="6" indent="0" algn="r" rtl="0">
              <a:spcBef>
                <a:spcPts val="0"/>
              </a:spcBef>
              <a:buNone/>
              <a:defRPr sz="3200" b="0" i="0" u="none" strike="noStrike" cap="none">
                <a:solidFill>
                  <a:srgbClr val="09304A"/>
                </a:solidFill>
                <a:latin typeface="Georgia"/>
                <a:ea typeface="Georgia"/>
                <a:cs typeface="Georgia"/>
                <a:sym typeface="Georgia"/>
              </a:defRPr>
            </a:lvl7pPr>
            <a:lvl8pPr marL="0" marR="0" lvl="7" indent="0" algn="r" rtl="0">
              <a:spcBef>
                <a:spcPts val="0"/>
              </a:spcBef>
              <a:buNone/>
              <a:defRPr sz="3200" b="0" i="0" u="none" strike="noStrike" cap="none">
                <a:solidFill>
                  <a:srgbClr val="09304A"/>
                </a:solidFill>
                <a:latin typeface="Georgia"/>
                <a:ea typeface="Georgia"/>
                <a:cs typeface="Georgia"/>
                <a:sym typeface="Georgia"/>
              </a:defRPr>
            </a:lvl8pPr>
            <a:lvl9pPr marL="0" marR="0" lvl="8" indent="0" algn="r" rtl="0">
              <a:spcBef>
                <a:spcPts val="0"/>
              </a:spcBef>
              <a:buNone/>
              <a:defRPr sz="3200" b="0" i="0" u="none" strike="noStrike" cap="none">
                <a:solidFill>
                  <a:srgbClr val="09304A"/>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5v5eBf2KwF8"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38"/>
        <p:cNvGrpSpPr/>
        <p:nvPr/>
      </p:nvGrpSpPr>
      <p:grpSpPr>
        <a:xfrm>
          <a:off x="0" y="0"/>
          <a:ext cx="0" cy="0"/>
          <a:chOff x="0" y="0"/>
          <a:chExt cx="0" cy="0"/>
        </a:xfrm>
      </p:grpSpPr>
      <p:sp>
        <p:nvSpPr>
          <p:cNvPr id="139" name="Google Shape;139;p19"/>
          <p:cNvSpPr txBox="1">
            <a:spLocks noGrp="1"/>
          </p:cNvSpPr>
          <p:nvPr>
            <p:ph type="ctrTitle"/>
          </p:nvPr>
        </p:nvSpPr>
        <p:spPr>
          <a:xfrm>
            <a:off x="353684" y="595911"/>
            <a:ext cx="11688792" cy="1861545"/>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lt1"/>
              </a:buClr>
              <a:buSzPts val="4800"/>
              <a:buFont typeface="Arial"/>
              <a:buNone/>
            </a:pPr>
            <a:r>
              <a:rPr lang="en-US" b="1" i="1">
                <a:latin typeface="Arial"/>
                <a:ea typeface="Arial"/>
                <a:cs typeface="Arial"/>
                <a:sym typeface="Arial"/>
              </a:rPr>
              <a:t>EMBRACING RELATIONSHIPS AND BELIEVING IN TRANSFORMATION</a:t>
            </a:r>
            <a:endParaRPr i="1"/>
          </a:p>
        </p:txBody>
      </p:sp>
      <p:sp>
        <p:nvSpPr>
          <p:cNvPr id="140" name="Google Shape;140;p19"/>
          <p:cNvSpPr txBox="1">
            <a:spLocks noGrp="1"/>
          </p:cNvSpPr>
          <p:nvPr>
            <p:ph type="subTitle" idx="1"/>
          </p:nvPr>
        </p:nvSpPr>
        <p:spPr>
          <a:xfrm>
            <a:off x="353684" y="4642583"/>
            <a:ext cx="7169334" cy="86142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4320"/>
              <a:buNone/>
            </a:pPr>
            <a:r>
              <a:rPr lang="en-US" sz="5400">
                <a:solidFill>
                  <a:schemeClr val="lt1"/>
                </a:solidFill>
                <a:latin typeface="Calibri"/>
                <a:ea typeface="Calibri"/>
                <a:cs typeface="Calibri"/>
                <a:sym typeface="Calibri"/>
              </a:rPr>
              <a:t>Jordon Johnson, PhD</a:t>
            </a:r>
            <a:br>
              <a:rPr lang="en-US" sz="2800">
                <a:solidFill>
                  <a:schemeClr val="lt1"/>
                </a:solidFill>
                <a:latin typeface="Calibri"/>
                <a:ea typeface="Calibri"/>
                <a:cs typeface="Calibri"/>
                <a:sym typeface="Calibri"/>
              </a:rPr>
            </a:br>
            <a:r>
              <a:rPr lang="en-US" sz="2800">
                <a:solidFill>
                  <a:schemeClr val="lt1"/>
                </a:solidFill>
                <a:latin typeface="Calibri"/>
                <a:ea typeface="Calibri"/>
                <a:cs typeface="Calibri"/>
                <a:sym typeface="Calibri"/>
              </a:rPr>
              <a:t>	</a:t>
            </a:r>
            <a:endParaRPr/>
          </a:p>
        </p:txBody>
      </p:sp>
      <p:pic>
        <p:nvPicPr>
          <p:cNvPr id="141" name="Google Shape;141;p19"/>
          <p:cNvPicPr preferRelativeResize="0"/>
          <p:nvPr/>
        </p:nvPicPr>
        <p:blipFill rotWithShape="1">
          <a:blip r:embed="rId3">
            <a:alphaModFix/>
          </a:blip>
          <a:srcRect/>
          <a:stretch/>
        </p:blipFill>
        <p:spPr>
          <a:xfrm>
            <a:off x="7735027" y="4123619"/>
            <a:ext cx="3783753" cy="2342692"/>
          </a:xfrm>
          <a:prstGeom prst="rect">
            <a:avLst/>
          </a:prstGeom>
          <a:noFill/>
          <a:ln>
            <a:noFill/>
          </a:ln>
        </p:spPr>
      </p:pic>
      <p:sp>
        <p:nvSpPr>
          <p:cNvPr id="142" name="Google Shape;142;p19"/>
          <p:cNvSpPr txBox="1"/>
          <p:nvPr/>
        </p:nvSpPr>
        <p:spPr>
          <a:xfrm>
            <a:off x="1802920" y="2609770"/>
            <a:ext cx="906636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rgbClr val="8DD9BF"/>
                </a:solidFill>
                <a:latin typeface="Georgia"/>
                <a:ea typeface="Georgia"/>
                <a:cs typeface="Georgia"/>
                <a:sym typeface="Georgia"/>
              </a:rPr>
              <a:t>Equity</a:t>
            </a:r>
            <a:r>
              <a:rPr lang="en-US" sz="5400" b="0" i="1" u="none" strike="noStrike" cap="none">
                <a:solidFill>
                  <a:srgbClr val="8DD9BF"/>
                </a:solidFill>
                <a:latin typeface="Georgia"/>
                <a:ea typeface="Georgia"/>
                <a:cs typeface="Georgia"/>
                <a:sym typeface="Georgia"/>
              </a:rPr>
              <a:t>Ed Conference</a:t>
            </a:r>
            <a:r>
              <a:rPr lang="en-US" sz="5400" b="0" i="0" u="none" strike="noStrike" cap="none">
                <a:solidFill>
                  <a:srgbClr val="8DD9BF"/>
                </a:solidFill>
                <a:latin typeface="Georgia"/>
                <a:ea typeface="Georgia"/>
                <a:cs typeface="Georgia"/>
                <a:sym typeface="Georgia"/>
              </a:rPr>
              <a:t> 2024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1408831" y="265662"/>
            <a:ext cx="8534400" cy="15070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Georgia"/>
              <a:buNone/>
            </a:pPr>
            <a:r>
              <a:rPr lang="en-US"/>
              <a:t>WHAT IS CULTURAL HUMILITY?</a:t>
            </a:r>
            <a:endParaRPr/>
          </a:p>
        </p:txBody>
      </p:sp>
      <p:sp>
        <p:nvSpPr>
          <p:cNvPr id="148" name="Google Shape;148;p20"/>
          <p:cNvSpPr txBox="1">
            <a:spLocks noGrp="1"/>
          </p:cNvSpPr>
          <p:nvPr>
            <p:ph type="body" idx="1"/>
          </p:nvPr>
        </p:nvSpPr>
        <p:spPr>
          <a:xfrm>
            <a:off x="1684876" y="1876246"/>
            <a:ext cx="8994626" cy="435202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2240"/>
              <a:buNone/>
            </a:pPr>
            <a:r>
              <a:rPr lang="en-US" sz="2800" b="0" i="1">
                <a:solidFill>
                  <a:schemeClr val="lt1"/>
                </a:solidFill>
                <a:latin typeface="Arial"/>
                <a:ea typeface="Arial"/>
                <a:cs typeface="Arial"/>
                <a:sym typeface="Arial"/>
              </a:rPr>
              <a:t>“So our work to overcome bias is a lifelong journey. Some of you may have heard of the term cultural competence. I don’t particularly like that concept because it implies that the work can be completed and you can get a certificate. I like the term cultural humility because that suggests a lifelong journey, to be honest with ourselves and to do the work of building relationships. Building trust across various barriers and to be humble.”</a:t>
            </a:r>
            <a:endParaRPr/>
          </a:p>
          <a:p>
            <a:pPr marL="0" lvl="0" indent="0" algn="l" rtl="0">
              <a:spcBef>
                <a:spcPts val="1080"/>
              </a:spcBef>
              <a:spcAft>
                <a:spcPts val="0"/>
              </a:spcAft>
              <a:buSzPts val="1920"/>
              <a:buNone/>
            </a:pPr>
            <a:r>
              <a:rPr lang="en-US" sz="2400" i="1">
                <a:solidFill>
                  <a:schemeClr val="lt1"/>
                </a:solidFill>
                <a:latin typeface="Arial"/>
                <a:ea typeface="Arial"/>
                <a:cs typeface="Arial"/>
                <a:sym typeface="Arial"/>
              </a:rPr>
              <a:t>												- Dr. Gail Christopher</a:t>
            </a:r>
            <a:endParaRPr/>
          </a:p>
          <a:p>
            <a:pPr marL="0" lvl="0" indent="0" algn="l" rtl="0">
              <a:spcBef>
                <a:spcPts val="1080"/>
              </a:spcBef>
              <a:spcAft>
                <a:spcPts val="0"/>
              </a:spcAft>
              <a:buSzPts val="1920"/>
              <a:buNone/>
            </a:pP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1"/>
          <p:cNvSpPr txBox="1">
            <a:spLocks noGrp="1"/>
          </p:cNvSpPr>
          <p:nvPr>
            <p:ph type="title"/>
          </p:nvPr>
        </p:nvSpPr>
        <p:spPr>
          <a:xfrm>
            <a:off x="531223" y="897148"/>
            <a:ext cx="6078583" cy="469375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2400"/>
              <a:buFont typeface="Georgia"/>
              <a:buNone/>
            </a:pPr>
            <a:r>
              <a:rPr lang="en-US" sz="2400" cap="none"/>
              <a:t>“Whenever I’m blocked by fear or anger or too attached to my habits (perhaps holding myself too tightly to what I already know), my energetic nervous system is constricted from receiving higher energy.”		           </a:t>
            </a:r>
            <a:br>
              <a:rPr lang="en-US" sz="2400" cap="none"/>
            </a:br>
            <a:r>
              <a:rPr lang="en-US" sz="2400" cap="none"/>
              <a:t>										  </a:t>
            </a:r>
            <a:r>
              <a:rPr lang="en-US" sz="1800" cap="none"/>
              <a:t> 						           </a:t>
            </a:r>
            <a:br>
              <a:rPr lang="en-US" sz="1800" cap="none"/>
            </a:br>
            <a:r>
              <a:rPr lang="en-US" sz="1800" cap="none"/>
              <a:t>                                                               Thomas Hübl, </a:t>
            </a:r>
            <a:br>
              <a:rPr lang="en-US" sz="1800" cap="none"/>
            </a:br>
            <a:r>
              <a:rPr lang="en-US" sz="1800" cap="none"/>
              <a:t>			 </a:t>
            </a:r>
            <a:r>
              <a:rPr lang="en-US" sz="1800" i="1" cap="none"/>
              <a:t>Healing Collective Trauma, 2020</a:t>
            </a:r>
            <a:endParaRPr sz="2000" i="1" cap="none"/>
          </a:p>
        </p:txBody>
      </p:sp>
      <p:pic>
        <p:nvPicPr>
          <p:cNvPr id="154" name="Google Shape;154;p21"/>
          <p:cNvPicPr preferRelativeResize="0"/>
          <p:nvPr/>
        </p:nvPicPr>
        <p:blipFill rotWithShape="1">
          <a:blip r:embed="rId3">
            <a:alphaModFix/>
          </a:blip>
          <a:srcRect/>
          <a:stretch/>
        </p:blipFill>
        <p:spPr>
          <a:xfrm>
            <a:off x="6794738" y="897148"/>
            <a:ext cx="3039375" cy="45590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1112808" y="517585"/>
            <a:ext cx="9273247" cy="550365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2400"/>
              <a:buFont typeface="Arial"/>
              <a:buNone/>
            </a:pPr>
            <a:r>
              <a:rPr lang="en-US" sz="2400" b="0" i="0" cap="none">
                <a:latin typeface="Arial"/>
                <a:ea typeface="Arial"/>
                <a:cs typeface="Arial"/>
                <a:sym typeface="Arial"/>
              </a:rPr>
              <a:t>“We’re addicted to our beliefs; we’re addicted to the emotions of our past. We see our beliefs as truths, not ideas that we can change. If we have very strong beliefs about something, evidence to the contrary could be sitting right in front of us, but we may not see it because what we perceive is entirely different. We’ve in fact conditioned ourselves to believe all sorts of things that aren’t necessarily true—and many of these things are having a negative impact on our health and happiness. Certain cultural beliefs”</a:t>
            </a:r>
            <a:br>
              <a:rPr lang="en-US" sz="2400" b="0" i="0" cap="none">
                <a:latin typeface="Arial"/>
                <a:ea typeface="Arial"/>
                <a:cs typeface="Arial"/>
                <a:sym typeface="Arial"/>
              </a:rPr>
            </a:br>
            <a:br>
              <a:rPr lang="en-US" sz="2400" b="1" i="0" cap="none">
                <a:latin typeface="Arial"/>
                <a:ea typeface="Arial"/>
                <a:cs typeface="Arial"/>
                <a:sym typeface="Arial"/>
              </a:rPr>
            </a:br>
            <a:br>
              <a:rPr lang="en-US" sz="2400" b="1" i="0" cap="none">
                <a:latin typeface="Arial"/>
                <a:ea typeface="Arial"/>
                <a:cs typeface="Arial"/>
                <a:sym typeface="Arial"/>
              </a:rPr>
            </a:br>
            <a:r>
              <a:rPr lang="en-US" sz="2400" b="0" i="0" cap="none">
                <a:latin typeface="Arial"/>
                <a:ea typeface="Arial"/>
                <a:cs typeface="Arial"/>
                <a:sym typeface="Arial"/>
              </a:rPr>
              <a:t>“We can’t create a new future while we’re living in our past. It’s simply impossible.”</a:t>
            </a:r>
            <a:br>
              <a:rPr lang="en-US" sz="2400" cap="none">
                <a:latin typeface="Arial"/>
                <a:ea typeface="Arial"/>
                <a:cs typeface="Arial"/>
                <a:sym typeface="Arial"/>
              </a:rPr>
            </a:br>
            <a:br>
              <a:rPr lang="en-US" sz="1800" cap="none">
                <a:latin typeface="Arial"/>
                <a:ea typeface="Arial"/>
                <a:cs typeface="Arial"/>
                <a:sym typeface="Arial"/>
              </a:rPr>
            </a:br>
            <a:r>
              <a:rPr lang="en-US" sz="1800" cap="none">
                <a:latin typeface="Arial"/>
                <a:ea typeface="Arial"/>
                <a:cs typeface="Arial"/>
                <a:sym typeface="Arial"/>
              </a:rPr>
              <a:t>                            </a:t>
            </a:r>
            <a:br>
              <a:rPr lang="en-US" sz="1800" cap="none">
                <a:latin typeface="Arial"/>
                <a:ea typeface="Arial"/>
                <a:cs typeface="Arial"/>
                <a:sym typeface="Arial"/>
              </a:rPr>
            </a:br>
            <a:r>
              <a:rPr lang="en-US" sz="1800" cap="none">
                <a:latin typeface="Arial"/>
                <a:ea typeface="Arial"/>
                <a:cs typeface="Arial"/>
                <a:sym typeface="Arial"/>
              </a:rPr>
              <a:t>                             </a:t>
            </a:r>
            <a:r>
              <a:rPr lang="en-US" sz="1800" b="0" i="0" cap="none">
                <a:latin typeface="Arial"/>
                <a:ea typeface="Arial"/>
                <a:cs typeface="Arial"/>
                <a:sym typeface="Arial"/>
              </a:rPr>
              <a:t>― </a:t>
            </a:r>
            <a:r>
              <a:rPr lang="en-US" sz="1800" b="1" i="0" cap="none">
                <a:latin typeface="Arial"/>
                <a:ea typeface="Arial"/>
                <a:cs typeface="Arial"/>
                <a:sym typeface="Arial"/>
              </a:rPr>
              <a:t>Joe </a:t>
            </a:r>
            <a:r>
              <a:rPr lang="en-US" sz="1800" b="1" cap="none">
                <a:latin typeface="Arial"/>
                <a:ea typeface="Arial"/>
                <a:cs typeface="Arial"/>
                <a:sym typeface="Arial"/>
              </a:rPr>
              <a:t>D</a:t>
            </a:r>
            <a:r>
              <a:rPr lang="en-US" sz="1800" b="1" i="0" cap="none">
                <a:latin typeface="Arial"/>
                <a:ea typeface="Arial"/>
                <a:cs typeface="Arial"/>
                <a:sym typeface="Arial"/>
              </a:rPr>
              <a:t>ispenza, You are the Placebo: Making Your Mind Matter</a:t>
            </a:r>
            <a:endParaRPr sz="1800" cap="non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1387652" y="369502"/>
            <a:ext cx="9557440" cy="9228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800"/>
              <a:buFont typeface="Georgia"/>
              <a:buNone/>
            </a:pPr>
            <a:r>
              <a:rPr lang="en-US" sz="4800" cap="none"/>
              <a:t>Truth, Racial Healing, and </a:t>
            </a:r>
            <a:br>
              <a:rPr lang="en-US" sz="4800" cap="none"/>
            </a:br>
            <a:r>
              <a:rPr lang="en-US" sz="4800" cap="none"/>
              <a:t>Transformation Framework</a:t>
            </a:r>
            <a:endParaRPr/>
          </a:p>
        </p:txBody>
      </p:sp>
      <p:pic>
        <p:nvPicPr>
          <p:cNvPr id="165" name="Google Shape;165;p23"/>
          <p:cNvPicPr preferRelativeResize="0">
            <a:picLocks noGrp="1"/>
          </p:cNvPicPr>
          <p:nvPr>
            <p:ph type="body" idx="1"/>
          </p:nvPr>
        </p:nvPicPr>
        <p:blipFill rotWithShape="1">
          <a:blip r:embed="rId3">
            <a:alphaModFix/>
          </a:blip>
          <a:srcRect/>
          <a:stretch/>
        </p:blipFill>
        <p:spPr>
          <a:xfrm>
            <a:off x="1508423" y="1586743"/>
            <a:ext cx="8843276" cy="4829752"/>
          </a:xfrm>
          <a:prstGeom prst="rect">
            <a:avLst/>
          </a:prstGeom>
          <a:noFill/>
          <a:ln>
            <a:noFill/>
          </a:ln>
        </p:spPr>
      </p:pic>
      <p:sp>
        <p:nvSpPr>
          <p:cNvPr id="166" name="Google Shape;166;p23"/>
          <p:cNvSpPr txBox="1"/>
          <p:nvPr/>
        </p:nvSpPr>
        <p:spPr>
          <a:xfrm>
            <a:off x="6688347" y="6416495"/>
            <a:ext cx="550365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Georgia"/>
                <a:ea typeface="Georgia"/>
                <a:cs typeface="Georgia"/>
                <a:sym typeface="Georgia"/>
              </a:rPr>
              <a:t>W.K. Kellogg Foundation ~ healourcommunities.org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70"/>
        <p:cNvGrpSpPr/>
        <p:nvPr/>
      </p:nvGrpSpPr>
      <p:grpSpPr>
        <a:xfrm>
          <a:off x="0" y="0"/>
          <a:ext cx="0" cy="0"/>
          <a:chOff x="0" y="0"/>
          <a:chExt cx="0" cy="0"/>
        </a:xfrm>
      </p:grpSpPr>
      <p:pic>
        <p:nvPicPr>
          <p:cNvPr id="171" name="Google Shape;171;p24"/>
          <p:cNvPicPr preferRelativeResize="0">
            <a:picLocks noGrp="1"/>
          </p:cNvPicPr>
          <p:nvPr>
            <p:ph type="body" idx="1"/>
          </p:nvPr>
        </p:nvPicPr>
        <p:blipFill rotWithShape="1">
          <a:blip r:embed="rId3">
            <a:alphaModFix/>
          </a:blip>
          <a:srcRect/>
          <a:stretch/>
        </p:blipFill>
        <p:spPr>
          <a:xfrm>
            <a:off x="1388853" y="0"/>
            <a:ext cx="9626758"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p:nvPr/>
        </p:nvSpPr>
        <p:spPr>
          <a:xfrm>
            <a:off x="776377" y="246178"/>
            <a:ext cx="996351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Georgia"/>
                <a:ea typeface="Georgia"/>
                <a:cs typeface="Georgia"/>
                <a:sym typeface="Georgia"/>
              </a:rPr>
              <a:t>What Happens if We </a:t>
            </a:r>
            <a:r>
              <a:rPr lang="en-US" sz="3200" i="1">
                <a:solidFill>
                  <a:schemeClr val="lt1"/>
                </a:solidFill>
                <a:latin typeface="Georgia"/>
                <a:ea typeface="Georgia"/>
                <a:cs typeface="Georgia"/>
                <a:sym typeface="Georgia"/>
              </a:rPr>
              <a:t>Decide</a:t>
            </a:r>
            <a:r>
              <a:rPr lang="en-US" sz="3200">
                <a:solidFill>
                  <a:schemeClr val="lt1"/>
                </a:solidFill>
                <a:latin typeface="Georgia"/>
                <a:ea typeface="Georgia"/>
                <a:cs typeface="Georgia"/>
                <a:sym typeface="Georgia"/>
              </a:rPr>
              <a:t> to Believe in Possibilities for Collective Transformation?</a:t>
            </a:r>
            <a:endParaRPr sz="3200">
              <a:solidFill>
                <a:schemeClr val="lt1"/>
              </a:solidFill>
              <a:latin typeface="Georgia"/>
              <a:ea typeface="Georgia"/>
              <a:cs typeface="Georgia"/>
              <a:sym typeface="Georgia"/>
            </a:endParaRPr>
          </a:p>
        </p:txBody>
      </p:sp>
      <p:pic>
        <p:nvPicPr>
          <p:cNvPr id="177" name="Google Shape;177;p25" descr="Experiment with 32 Metronome synchronizing. &#10;They all end up synchronizing." title="32 Metronome Synchronization">
            <a:hlinkClick r:id="rId3"/>
          </p:cNvPr>
          <p:cNvPicPr preferRelativeResize="0"/>
          <p:nvPr/>
        </p:nvPicPr>
        <p:blipFill>
          <a:blip r:embed="rId4">
            <a:alphaModFix/>
          </a:blip>
          <a:stretch>
            <a:fillRect/>
          </a:stretch>
        </p:blipFill>
        <p:spPr>
          <a:xfrm>
            <a:off x="2346600" y="1889055"/>
            <a:ext cx="7014550" cy="3945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6"/>
          <p:cNvSpPr txBox="1">
            <a:spLocks noGrp="1"/>
          </p:cNvSpPr>
          <p:nvPr>
            <p:ph type="title"/>
          </p:nvPr>
        </p:nvSpPr>
        <p:spPr>
          <a:xfrm>
            <a:off x="3906981" y="153014"/>
            <a:ext cx="4668983" cy="94088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6600"/>
              <a:buFont typeface="Georgia"/>
              <a:buNone/>
            </a:pPr>
            <a:r>
              <a:rPr lang="en-US" sz="6600" cap="none"/>
              <a:t>Re</a:t>
            </a:r>
            <a:r>
              <a:rPr lang="en-US" sz="6600"/>
              <a:t>sources</a:t>
            </a:r>
            <a:endParaRPr/>
          </a:p>
        </p:txBody>
      </p:sp>
      <p:sp>
        <p:nvSpPr>
          <p:cNvPr id="183" name="Google Shape;183;p26"/>
          <p:cNvSpPr txBox="1">
            <a:spLocks noGrp="1"/>
          </p:cNvSpPr>
          <p:nvPr>
            <p:ph type="body" idx="1"/>
          </p:nvPr>
        </p:nvSpPr>
        <p:spPr>
          <a:xfrm>
            <a:off x="491706" y="1440611"/>
            <a:ext cx="10952149" cy="4865298"/>
          </a:xfrm>
          <a:prstGeom prst="rect">
            <a:avLst/>
          </a:prstGeom>
          <a:noFill/>
          <a:ln>
            <a:noFill/>
          </a:ln>
        </p:spPr>
        <p:txBody>
          <a:bodyPr spcFirstLastPara="1" wrap="square" lIns="91425" tIns="45700" rIns="91425" bIns="45700" anchor="t" anchorCtr="0">
            <a:normAutofit fontScale="47500" lnSpcReduction="20000"/>
          </a:bodyPr>
          <a:lstStyle/>
          <a:p>
            <a:pPr marL="0" lvl="0" indent="0" algn="ctr" rtl="0">
              <a:spcBef>
                <a:spcPts val="0"/>
              </a:spcBef>
              <a:spcAft>
                <a:spcPts val="0"/>
              </a:spcAft>
              <a:buSzPct val="80000"/>
              <a:buNone/>
            </a:pPr>
            <a:r>
              <a:rPr lang="en-US" sz="4600">
                <a:solidFill>
                  <a:schemeClr val="lt1"/>
                </a:solidFill>
              </a:rPr>
              <a:t>W.K. Kellogg Foundation</a:t>
            </a:r>
            <a:br>
              <a:rPr lang="en-US" sz="4600">
                <a:solidFill>
                  <a:schemeClr val="lt1"/>
                </a:solidFill>
              </a:rPr>
            </a:br>
            <a:r>
              <a:rPr lang="en-US" sz="4600">
                <a:solidFill>
                  <a:schemeClr val="lt1"/>
                </a:solidFill>
              </a:rPr>
              <a:t>Truth, Racial Healing &amp; Transformation</a:t>
            </a:r>
            <a:endParaRPr/>
          </a:p>
          <a:p>
            <a:pPr marL="0" lvl="0" indent="0" algn="ctr" rtl="0">
              <a:spcBef>
                <a:spcPts val="1037"/>
              </a:spcBef>
              <a:spcAft>
                <a:spcPts val="0"/>
              </a:spcAft>
              <a:buSzPct val="80000"/>
              <a:buNone/>
            </a:pPr>
            <a:r>
              <a:rPr lang="en-US" sz="4600" b="1">
                <a:solidFill>
                  <a:schemeClr val="lt1"/>
                </a:solidFill>
              </a:rPr>
              <a:t>www.healourcommunities.org</a:t>
            </a:r>
            <a:endParaRPr/>
          </a:p>
          <a:p>
            <a:pPr marL="0" lvl="0" indent="0" algn="ctr" rtl="0">
              <a:spcBef>
                <a:spcPts val="1037"/>
              </a:spcBef>
              <a:spcAft>
                <a:spcPts val="0"/>
              </a:spcAft>
              <a:buSzPct val="80000"/>
              <a:buNone/>
            </a:pPr>
            <a:br>
              <a:rPr lang="en-US" sz="4600">
                <a:solidFill>
                  <a:schemeClr val="lt1"/>
                </a:solidFill>
              </a:rPr>
            </a:br>
            <a:r>
              <a:rPr lang="en-US" sz="4600">
                <a:solidFill>
                  <a:schemeClr val="lt1"/>
                </a:solidFill>
              </a:rPr>
              <a:t>National Collaborative for Health Equity</a:t>
            </a:r>
            <a:endParaRPr/>
          </a:p>
          <a:p>
            <a:pPr marL="0" lvl="0" indent="0" algn="ctr" rtl="0">
              <a:spcBef>
                <a:spcPts val="1037"/>
              </a:spcBef>
              <a:spcAft>
                <a:spcPts val="0"/>
              </a:spcAft>
              <a:buSzPct val="80000"/>
              <a:buNone/>
            </a:pPr>
            <a:r>
              <a:rPr lang="en-US" sz="4600" b="1">
                <a:solidFill>
                  <a:schemeClr val="lt1"/>
                </a:solidFill>
              </a:rPr>
              <a:t>www.nationalcollaborative.org</a:t>
            </a:r>
            <a:endParaRPr/>
          </a:p>
          <a:p>
            <a:pPr marL="0" lvl="0" indent="0" algn="ctr" rtl="0">
              <a:spcBef>
                <a:spcPts val="1037"/>
              </a:spcBef>
              <a:spcAft>
                <a:spcPts val="0"/>
              </a:spcAft>
              <a:buSzPct val="80000"/>
              <a:buNone/>
            </a:pPr>
            <a:endParaRPr sz="4600">
              <a:solidFill>
                <a:schemeClr val="lt1"/>
              </a:solidFill>
            </a:endParaRPr>
          </a:p>
          <a:p>
            <a:pPr marL="0" lvl="0" indent="0" algn="ctr" rtl="0">
              <a:spcBef>
                <a:spcPts val="1037"/>
              </a:spcBef>
              <a:spcAft>
                <a:spcPts val="0"/>
              </a:spcAft>
              <a:buSzPct val="80000"/>
              <a:buNone/>
            </a:pPr>
            <a:r>
              <a:rPr lang="en-US" sz="4600">
                <a:solidFill>
                  <a:schemeClr val="lt1"/>
                </a:solidFill>
              </a:rPr>
              <a:t>Dr. Joe Dispenza</a:t>
            </a:r>
            <a:endParaRPr sz="4600">
              <a:solidFill>
                <a:schemeClr val="lt1"/>
              </a:solidFill>
            </a:endParaRPr>
          </a:p>
          <a:p>
            <a:pPr marL="0" lvl="0" indent="0" algn="ctr" rtl="0">
              <a:spcBef>
                <a:spcPts val="1037"/>
              </a:spcBef>
              <a:spcAft>
                <a:spcPts val="0"/>
              </a:spcAft>
              <a:buSzPct val="80000"/>
              <a:buNone/>
            </a:pPr>
            <a:r>
              <a:rPr lang="en-US" sz="4600" b="1">
                <a:solidFill>
                  <a:schemeClr val="lt1"/>
                </a:solidFill>
              </a:rPr>
              <a:t>www.drjoedispenza.com</a:t>
            </a:r>
            <a:br>
              <a:rPr lang="en-US" sz="4600" b="1">
                <a:solidFill>
                  <a:schemeClr val="lt1"/>
                </a:solidFill>
              </a:rPr>
            </a:br>
            <a:endParaRPr sz="4600" b="1">
              <a:solidFill>
                <a:schemeClr val="lt1"/>
              </a:solidFill>
            </a:endParaRPr>
          </a:p>
          <a:p>
            <a:pPr marL="0" lvl="0" indent="0" algn="ctr" rtl="0">
              <a:spcBef>
                <a:spcPts val="1037"/>
              </a:spcBef>
              <a:spcAft>
                <a:spcPts val="0"/>
              </a:spcAft>
              <a:buSzPct val="80000"/>
              <a:buNone/>
            </a:pPr>
            <a:br>
              <a:rPr lang="en-US" sz="4600">
                <a:solidFill>
                  <a:schemeClr val="lt1"/>
                </a:solidFill>
              </a:rPr>
            </a:br>
            <a:r>
              <a:rPr lang="en-US" sz="4600">
                <a:solidFill>
                  <a:schemeClr val="lt1"/>
                </a:solidFill>
              </a:rPr>
              <a:t>Neuro</a:t>
            </a:r>
            <a:r>
              <a:rPr lang="en-US" sz="4600" i="1">
                <a:solidFill>
                  <a:schemeClr val="lt1"/>
                </a:solidFill>
              </a:rPr>
              <a:t>Change</a:t>
            </a:r>
            <a:r>
              <a:rPr lang="en-US" sz="4600">
                <a:solidFill>
                  <a:schemeClr val="lt1"/>
                </a:solidFill>
              </a:rPr>
              <a:t>Solutions</a:t>
            </a:r>
            <a:endParaRPr sz="4600">
              <a:solidFill>
                <a:schemeClr val="lt1"/>
              </a:solidFill>
            </a:endParaRPr>
          </a:p>
          <a:p>
            <a:pPr marL="0" lvl="0" indent="0" algn="ctr" rtl="0">
              <a:spcBef>
                <a:spcPts val="1037"/>
              </a:spcBef>
              <a:spcAft>
                <a:spcPts val="0"/>
              </a:spcAft>
              <a:buSzPct val="80000"/>
              <a:buNone/>
            </a:pPr>
            <a:r>
              <a:rPr lang="en-US" sz="4600" b="1">
                <a:solidFill>
                  <a:schemeClr val="lt1"/>
                </a:solidFill>
              </a:rPr>
              <a:t>www.neurochangesolutions.com</a:t>
            </a:r>
            <a:endParaRPr sz="24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87"/>
        <p:cNvGrpSpPr/>
        <p:nvPr/>
      </p:nvGrpSpPr>
      <p:grpSpPr>
        <a:xfrm>
          <a:off x="0" y="0"/>
          <a:ext cx="0" cy="0"/>
          <a:chOff x="0" y="0"/>
          <a:chExt cx="0" cy="0"/>
        </a:xfrm>
      </p:grpSpPr>
      <p:sp>
        <p:nvSpPr>
          <p:cNvPr id="188" name="Google Shape;188;p27"/>
          <p:cNvSpPr txBox="1">
            <a:spLocks noGrp="1"/>
          </p:cNvSpPr>
          <p:nvPr>
            <p:ph type="title" idx="4294967295"/>
          </p:nvPr>
        </p:nvSpPr>
        <p:spPr>
          <a:xfrm>
            <a:off x="1447801" y="467144"/>
            <a:ext cx="8755063" cy="72548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Georgia"/>
              <a:buNone/>
            </a:pPr>
            <a:br>
              <a:rPr lang="en-US"/>
            </a:br>
            <a:br>
              <a:rPr lang="en-US"/>
            </a:br>
            <a:r>
              <a:rPr lang="en-US" sz="5300">
                <a:solidFill>
                  <a:schemeClr val="lt1"/>
                </a:solidFill>
              </a:rPr>
              <a:t>ANYTHING IS POSSIBLE… </a:t>
            </a:r>
            <a:br>
              <a:rPr lang="en-US"/>
            </a:br>
            <a:br>
              <a:rPr lang="en-US"/>
            </a:br>
            <a:endParaRPr/>
          </a:p>
        </p:txBody>
      </p:sp>
      <p:sp>
        <p:nvSpPr>
          <p:cNvPr id="189" name="Google Shape;189;p27"/>
          <p:cNvSpPr txBox="1">
            <a:spLocks noGrp="1"/>
          </p:cNvSpPr>
          <p:nvPr>
            <p:ph type="body" idx="4294967295"/>
          </p:nvPr>
        </p:nvSpPr>
        <p:spPr>
          <a:xfrm>
            <a:off x="5538158" y="1192632"/>
            <a:ext cx="5676182" cy="354641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SzPts val="1920"/>
              <a:buNone/>
            </a:pPr>
            <a:endParaRPr sz="2400" cap="none">
              <a:solidFill>
                <a:schemeClr val="lt1"/>
              </a:solidFill>
            </a:endParaRPr>
          </a:p>
          <a:p>
            <a:pPr marL="0" lvl="0" indent="0" algn="ctr" rtl="0">
              <a:spcBef>
                <a:spcPts val="480"/>
              </a:spcBef>
              <a:spcAft>
                <a:spcPts val="0"/>
              </a:spcAft>
              <a:buSzPts val="1920"/>
              <a:buNone/>
            </a:pPr>
            <a:r>
              <a:rPr lang="en-US" sz="2400" cap="none">
                <a:solidFill>
                  <a:schemeClr val="lt1"/>
                </a:solidFill>
              </a:rPr>
              <a:t>Jordon </a:t>
            </a:r>
            <a:r>
              <a:rPr lang="en-US" sz="2400">
                <a:solidFill>
                  <a:schemeClr val="lt1"/>
                </a:solidFill>
              </a:rPr>
              <a:t>Johnson</a:t>
            </a:r>
            <a:r>
              <a:rPr lang="en-US" sz="2400" cap="none">
                <a:solidFill>
                  <a:schemeClr val="lt1"/>
                </a:solidFill>
              </a:rPr>
              <a:t>, PhD</a:t>
            </a:r>
            <a:br>
              <a:rPr lang="en-US" sz="2400" cap="none">
                <a:solidFill>
                  <a:schemeClr val="lt1"/>
                </a:solidFill>
              </a:rPr>
            </a:br>
            <a:r>
              <a:rPr lang="en-US" sz="2400">
                <a:solidFill>
                  <a:schemeClr val="lt1"/>
                </a:solidFill>
              </a:rPr>
              <a:t>True Being Consulting, LLC</a:t>
            </a:r>
            <a:br>
              <a:rPr lang="en-US" sz="2400" cap="none">
                <a:solidFill>
                  <a:schemeClr val="lt1"/>
                </a:solidFill>
              </a:rPr>
            </a:br>
            <a:br>
              <a:rPr lang="en-US" sz="2400" cap="none">
                <a:solidFill>
                  <a:schemeClr val="lt1"/>
                </a:solidFill>
              </a:rPr>
            </a:br>
            <a:r>
              <a:rPr lang="en-US" sz="2400">
                <a:solidFill>
                  <a:schemeClr val="lt1"/>
                </a:solidFill>
              </a:rPr>
              <a:t>j</a:t>
            </a:r>
            <a:r>
              <a:rPr lang="en-US" sz="2400" cap="none">
                <a:solidFill>
                  <a:schemeClr val="lt1"/>
                </a:solidFill>
              </a:rPr>
              <a:t>ordon</a:t>
            </a:r>
            <a:r>
              <a:rPr lang="en-US" sz="2400">
                <a:solidFill>
                  <a:schemeClr val="lt1"/>
                </a:solidFill>
              </a:rPr>
              <a:t>@truebeingconsulting.com</a:t>
            </a:r>
            <a:endParaRPr sz="2400" cap="none">
              <a:solidFill>
                <a:schemeClr val="lt1"/>
              </a:solidFill>
            </a:endParaRPr>
          </a:p>
          <a:p>
            <a:pPr marL="0" lvl="0" indent="0" algn="ctr" rtl="0">
              <a:spcBef>
                <a:spcPts val="480"/>
              </a:spcBef>
              <a:spcAft>
                <a:spcPts val="0"/>
              </a:spcAft>
              <a:buSzPts val="1920"/>
              <a:buNone/>
            </a:pPr>
            <a:r>
              <a:rPr lang="en-US" sz="2400">
                <a:solidFill>
                  <a:schemeClr val="lt1"/>
                </a:solidFill>
              </a:rPr>
              <a:t>Phone</a:t>
            </a:r>
            <a:r>
              <a:rPr lang="en-US" sz="2400" cap="none">
                <a:solidFill>
                  <a:schemeClr val="lt1"/>
                </a:solidFill>
              </a:rPr>
              <a:t>: 651.802.4520</a:t>
            </a:r>
            <a:br>
              <a:rPr lang="en-US" sz="2400" cap="none">
                <a:solidFill>
                  <a:schemeClr val="lt1"/>
                </a:solidFill>
              </a:rPr>
            </a:br>
            <a:endParaRPr sz="2400" cap="none">
              <a:solidFill>
                <a:schemeClr val="lt1"/>
              </a:solidFill>
            </a:endParaRPr>
          </a:p>
          <a:p>
            <a:pPr marL="0" lvl="0" indent="0" algn="ctr" rtl="0">
              <a:spcBef>
                <a:spcPts val="1080"/>
              </a:spcBef>
              <a:spcAft>
                <a:spcPts val="0"/>
              </a:spcAft>
              <a:buSzPts val="1920"/>
              <a:buNone/>
            </a:pPr>
            <a:r>
              <a:rPr lang="en-US" sz="2400">
                <a:solidFill>
                  <a:schemeClr val="lt1"/>
                </a:solidFill>
              </a:rPr>
              <a:t>www.truebeingconsulting.com</a:t>
            </a:r>
            <a:endParaRPr sz="2400" cap="none">
              <a:solidFill>
                <a:schemeClr val="lt1"/>
              </a:solidFill>
            </a:endParaRPr>
          </a:p>
          <a:p>
            <a:pPr marL="285750" lvl="0" indent="-184150" algn="l" rtl="0">
              <a:spcBef>
                <a:spcPts val="1000"/>
              </a:spcBef>
              <a:spcAft>
                <a:spcPts val="0"/>
              </a:spcAft>
              <a:buSzPts val="1600"/>
              <a:buNone/>
            </a:pPr>
            <a:endParaRPr cap="none"/>
          </a:p>
        </p:txBody>
      </p:sp>
      <p:pic>
        <p:nvPicPr>
          <p:cNvPr id="190" name="Google Shape;190;p27"/>
          <p:cNvPicPr preferRelativeResize="0"/>
          <p:nvPr/>
        </p:nvPicPr>
        <p:blipFill rotWithShape="1">
          <a:blip r:embed="rId3">
            <a:alphaModFix/>
          </a:blip>
          <a:srcRect/>
          <a:stretch/>
        </p:blipFill>
        <p:spPr>
          <a:xfrm>
            <a:off x="1447801" y="1192632"/>
            <a:ext cx="3589867" cy="5419995"/>
          </a:xfrm>
          <a:prstGeom prst="rect">
            <a:avLst/>
          </a:prstGeom>
          <a:noFill/>
          <a:ln>
            <a:noFill/>
          </a:ln>
        </p:spPr>
      </p:pic>
      <p:pic>
        <p:nvPicPr>
          <p:cNvPr id="191" name="Google Shape;191;p27"/>
          <p:cNvPicPr preferRelativeResize="0"/>
          <p:nvPr/>
        </p:nvPicPr>
        <p:blipFill rotWithShape="1">
          <a:blip r:embed="rId4">
            <a:alphaModFix/>
          </a:blip>
          <a:srcRect/>
          <a:stretch/>
        </p:blipFill>
        <p:spPr>
          <a:xfrm>
            <a:off x="6930860" y="4739047"/>
            <a:ext cx="2890778" cy="1789811"/>
          </a:xfrm>
          <a:prstGeom prst="rect">
            <a:avLst/>
          </a:prstGeom>
          <a:noFill/>
          <a:ln>
            <a:noFill/>
          </a:ln>
        </p:spPr>
      </p:pic>
    </p:spTree>
  </p:cSld>
  <p:clrMapOvr>
    <a:masterClrMapping/>
  </p:clrMapOvr>
</p:sld>
</file>

<file path=ppt/theme/theme1.xml><?xml version="1.0" encoding="utf-8"?>
<a:theme xmlns:a="http://schemas.openxmlformats.org/drawingml/2006/main" name="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448</Words>
  <Application>Microsoft Office PowerPoint</Application>
  <PresentationFormat>Widescreen</PresentationFormat>
  <Paragraphs>26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Georgia</vt:lpstr>
      <vt:lpstr>Noto Sans Symbols</vt:lpstr>
      <vt:lpstr>Slice</vt:lpstr>
      <vt:lpstr>EMBRACING RELATIONSHIPS AND BELIEVING IN TRANSFORMATION</vt:lpstr>
      <vt:lpstr>WHAT IS CULTURAL HUMILITY?</vt:lpstr>
      <vt:lpstr>“Whenever I’m blocked by fear or anger or too attached to my habits (perhaps holding myself too tightly to what I already know), my energetic nervous system is constricted from receiving higher energy.”                                                                                                            Thomas Hübl,      Healing Collective Trauma, 2020</vt:lpstr>
      <vt:lpstr>“We’re addicted to our beliefs; we’re addicted to the emotions of our past. We see our beliefs as truths, not ideas that we can change. If we have very strong beliefs about something, evidence to the contrary could be sitting right in front of us, but we may not see it because what we perceive is entirely different. We’ve in fact conditioned ourselves to believe all sorts of things that aren’t necessarily true—and many of these things are having a negative impact on our health and happiness. Certain cultural beliefs”   “We can’t create a new future while we’re living in our past. It’s simply impossible.”                                                            ― Joe Dispenza, You are the Placebo: Making Your Mind Matter</vt:lpstr>
      <vt:lpstr>Truth, Racial Healing, and  Transformation Framework</vt:lpstr>
      <vt:lpstr>PowerPoint Presentation</vt:lpstr>
      <vt:lpstr>PowerPoint Presentation</vt:lpstr>
      <vt:lpstr>Resources</vt:lpstr>
      <vt:lpstr>  ANYTHING IS POSSIBLE…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Eunice Johnson</dc:creator>
  <cp:lastModifiedBy>Eunice Johnson</cp:lastModifiedBy>
  <cp:revision>1</cp:revision>
  <dcterms:modified xsi:type="dcterms:W3CDTF">2024-10-04T12:32:27Z</dcterms:modified>
</cp:coreProperties>
</file>